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Heebo Light" pitchFamily="2" charset="-79"/>
      <p:regular r:id="rId13"/>
    </p:embeddedFont>
    <p:embeddedFont>
      <p:font typeface="Montserrat" panose="00000500000000000000" pitchFamily="2" charset="0"/>
      <p:regular r:id="rId14"/>
      <p:bold r:id="rId15"/>
    </p:embeddedFont>
    <p:embeddedFont>
      <p:font typeface="Montserrat Light" panose="00000400000000000000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7965985" y="2652576"/>
            <a:ext cx="9555195" cy="1675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4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AI Stylist: Personalizing Fashion Choices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099661" y="5850545"/>
            <a:ext cx="3396881" cy="2322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Team:</a:t>
            </a:r>
          </a:p>
          <a:p>
            <a:pPr algn="l">
              <a:lnSpc>
                <a:spcPts val="2999"/>
              </a:lnSpc>
            </a:pPr>
            <a:r>
              <a:rPr lang="en-US" sz="2499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1.Mohammad </a:t>
            </a:r>
          </a:p>
          <a:p>
            <a:pPr algn="l">
              <a:lnSpc>
                <a:spcPts val="2999"/>
              </a:lnSpc>
            </a:pPr>
            <a:r>
              <a:rPr lang="en-US" sz="2499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2.Dheeraj </a:t>
            </a:r>
          </a:p>
          <a:p>
            <a:pPr algn="l">
              <a:lnSpc>
                <a:spcPts val="2999"/>
              </a:lnSpc>
            </a:pPr>
            <a:r>
              <a:rPr lang="en-US" sz="2499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3.Shameera</a:t>
            </a:r>
          </a:p>
          <a:p>
            <a:pPr algn="l">
              <a:lnSpc>
                <a:spcPts val="2999"/>
              </a:lnSpc>
            </a:pPr>
            <a:r>
              <a:rPr lang="en-US" sz="2499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4.Akshay</a:t>
            </a:r>
          </a:p>
          <a:p>
            <a:pPr algn="l">
              <a:lnSpc>
                <a:spcPts val="2999"/>
              </a:lnSpc>
            </a:pPr>
            <a:r>
              <a:rPr lang="en-US" sz="2499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5.Lebin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540123" y="6158189"/>
            <a:ext cx="3738045" cy="783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Mentor</a:t>
            </a:r>
            <a:r>
              <a:rPr lang="en-US" sz="24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:</a:t>
            </a:r>
          </a:p>
          <a:p>
            <a:pPr algn="l">
              <a:lnSpc>
                <a:spcPts val="2699"/>
              </a:lnSpc>
            </a:pPr>
            <a:r>
              <a:rPr lang="en-US" sz="2249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Anil </a:t>
            </a:r>
            <a:r>
              <a:rPr lang="en-US" sz="2249" dirty="0">
                <a:solidFill>
                  <a:srgbClr val="F2F0F4"/>
                </a:solidFill>
                <a:latin typeface="Arial"/>
                <a:ea typeface="Arial"/>
                <a:cs typeface="Arial"/>
                <a:sym typeface="Arial"/>
              </a:rPr>
              <a:t>Shaw</a:t>
            </a:r>
            <a:r>
              <a:rPr lang="en-US" sz="2249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Sir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65985" y="977841"/>
            <a:ext cx="9445526" cy="83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 b="1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Infosys Springboard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216704" y="645345"/>
            <a:ext cx="10905828" cy="83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Precision in Every Choice</a:t>
            </a:r>
          </a:p>
        </p:txBody>
      </p:sp>
      <p:sp>
        <p:nvSpPr>
          <p:cNvPr id="6" name="Freeform 6"/>
          <p:cNvSpPr/>
          <p:nvPr/>
        </p:nvSpPr>
        <p:spPr>
          <a:xfrm>
            <a:off x="10929201" y="1983512"/>
            <a:ext cx="6386660" cy="6386660"/>
          </a:xfrm>
          <a:custGeom>
            <a:avLst/>
            <a:gdLst/>
            <a:ahLst/>
            <a:cxnLst/>
            <a:rect l="l" t="t" r="r" b="b"/>
            <a:pathLst>
              <a:path w="6386660" h="6386660">
                <a:moveTo>
                  <a:pt x="0" y="0"/>
                </a:moveTo>
                <a:lnTo>
                  <a:pt x="6386660" y="0"/>
                </a:lnTo>
                <a:lnTo>
                  <a:pt x="6386660" y="6386660"/>
                </a:lnTo>
                <a:lnTo>
                  <a:pt x="0" y="63866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771741" y="2414250"/>
            <a:ext cx="10066020" cy="5513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endParaRPr sz="2800" dirty="0"/>
          </a:p>
          <a:p>
            <a:pPr marL="226218" lvl="1" algn="l">
              <a:lnSpc>
                <a:spcPts val="3600"/>
              </a:lnSpc>
            </a:pPr>
            <a:r>
              <a:rPr lang="en-US" sz="28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Our AI-powered recommendation system leverages state-of-the-art machine learning models to provide highly personalized and accurate recommendations.</a:t>
            </a:r>
          </a:p>
          <a:p>
            <a:pPr marL="452437" lvl="1" indent="-226219" algn="l">
              <a:lnSpc>
                <a:spcPts val="3600"/>
              </a:lnSpc>
            </a:pPr>
            <a:endParaRPr lang="en-US" sz="28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6218" lvl="1" algn="l">
              <a:lnSpc>
                <a:spcPts val="3600"/>
              </a:lnSpc>
            </a:pPr>
            <a:r>
              <a:rPr lang="en-US" sz="28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The models were trained on a rich dataset, and their performance was rigorously evaluated using metrics like accuracy, precision, recall, and F1-score. Through iterative optimization and cross-validation techniques, the system achieved an impressive accuracy rate, ensuring reliable and meaningful recommendations for users.</a:t>
            </a: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992238" y="4222997"/>
            <a:ext cx="7088237" cy="924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5486549"/>
            <a:ext cx="9445526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3000" dirty="0">
                <a:solidFill>
                  <a:srgbClr val="F2F0F4"/>
                </a:solidFill>
                <a:latin typeface="Montserrat"/>
                <a:sym typeface="Heebo Light"/>
              </a:rPr>
              <a:t>Thank you, Infosys-springboard, and my mentor Mr. Anil Shaw for your guidance and support. Grateful to my team for their collaboration and dedication throughout this journey..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92238" y="1182440"/>
            <a:ext cx="10132962" cy="8399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AI Stylist: Project Overview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87475" y="2987725"/>
            <a:ext cx="647402" cy="647402"/>
            <a:chOff x="0" y="0"/>
            <a:chExt cx="863203" cy="863203"/>
          </a:xfrm>
        </p:grpSpPr>
        <p:sp>
          <p:nvSpPr>
            <p:cNvPr id="7" name="Freeform 7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34380" y="3165425"/>
            <a:ext cx="153591" cy="358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13632" y="297343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13632" y="3519785"/>
            <a:ext cx="7088684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Understanding the AI Stylist project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281071" y="2987725"/>
            <a:ext cx="647402" cy="647402"/>
            <a:chOff x="0" y="0"/>
            <a:chExt cx="863203" cy="863203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9483924" y="3165425"/>
            <a:ext cx="241547" cy="358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07229" y="297343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Project Goals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07229" y="3519785"/>
            <a:ext cx="7088684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What we aimed to achieve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987475" y="4656832"/>
            <a:ext cx="647402" cy="647403"/>
            <a:chOff x="0" y="0"/>
            <a:chExt cx="863203" cy="863203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191220" y="4834533"/>
            <a:ext cx="239911" cy="358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913632" y="4642545"/>
            <a:ext cx="3973265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System Architecture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913632" y="5188893"/>
            <a:ext cx="7088684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How the AI Stylist works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9281071" y="4656832"/>
            <a:ext cx="647402" cy="647403"/>
            <a:chOff x="0" y="0"/>
            <a:chExt cx="863203" cy="863203"/>
          </a:xfrm>
        </p:grpSpPr>
        <p:sp>
          <p:nvSpPr>
            <p:cNvPr id="25" name="Freeform 25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9464129" y="4834533"/>
            <a:ext cx="281136" cy="358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113169" y="6311652"/>
            <a:ext cx="4654749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Content-Based Filtering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092221" y="6861022"/>
            <a:ext cx="7088684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Recommendations based on visual features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987475" y="6325940"/>
            <a:ext cx="647402" cy="647403"/>
            <a:chOff x="0" y="0"/>
            <a:chExt cx="863203" cy="863203"/>
          </a:xfrm>
        </p:grpSpPr>
        <p:sp>
          <p:nvSpPr>
            <p:cNvPr id="31" name="Freeform 31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190774" y="6503640"/>
            <a:ext cx="240804" cy="358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913632" y="6311652"/>
            <a:ext cx="4243536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Collaborative Filtering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913632" y="6858000"/>
            <a:ext cx="7088684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Recommendations based on user preferences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9281071" y="6325940"/>
            <a:ext cx="647402" cy="647403"/>
            <a:chOff x="0" y="0"/>
            <a:chExt cx="863203" cy="863203"/>
          </a:xfrm>
        </p:grpSpPr>
        <p:sp>
          <p:nvSpPr>
            <p:cNvPr id="37" name="Freeform 37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8" name="Freeform 38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9475291" y="6503640"/>
            <a:ext cx="258961" cy="358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0207229" y="4639522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Dataset Details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0140542" y="5176739"/>
            <a:ext cx="7088684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The data that powers the system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987475" y="7995048"/>
            <a:ext cx="647402" cy="647402"/>
            <a:chOff x="0" y="0"/>
            <a:chExt cx="863203" cy="863203"/>
          </a:xfrm>
        </p:grpSpPr>
        <p:sp>
          <p:nvSpPr>
            <p:cNvPr id="43" name="Freeform 43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4" name="Freeform 44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1185862" y="8172747"/>
            <a:ext cx="250478" cy="358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0140542" y="7967021"/>
            <a:ext cx="374228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Pre-trained Models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0113169" y="8410513"/>
            <a:ext cx="7088684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VGG16, DenseNet, MobileNet</a:t>
            </a:r>
          </a:p>
        </p:txBody>
      </p:sp>
      <p:grpSp>
        <p:nvGrpSpPr>
          <p:cNvPr id="48" name="Group 48"/>
          <p:cNvGrpSpPr/>
          <p:nvPr/>
        </p:nvGrpSpPr>
        <p:grpSpPr>
          <a:xfrm>
            <a:off x="9281071" y="7995048"/>
            <a:ext cx="647402" cy="647402"/>
            <a:chOff x="0" y="0"/>
            <a:chExt cx="863203" cy="863203"/>
          </a:xfrm>
        </p:grpSpPr>
        <p:sp>
          <p:nvSpPr>
            <p:cNvPr id="49" name="Freeform 4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50" name="Freeform 5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9469041" y="8172747"/>
            <a:ext cx="271314" cy="358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913632" y="7970044"/>
            <a:ext cx="4620369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Comparing Approaches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913632" y="8410514"/>
            <a:ext cx="7088684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Content vs. collaborative filtering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7850237" y="1157655"/>
            <a:ext cx="9445526" cy="1810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Empowering Personalized Style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50237" y="3535724"/>
            <a:ext cx="9960306" cy="1348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Goal: create an AI-powered personal stylist that helps users discover new styles, find clothing they love, and express themselves confidently.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32009" y="5086695"/>
            <a:ext cx="10248804" cy="365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endParaRPr sz="2500" dirty="0"/>
          </a:p>
          <a:p>
            <a:pPr algn="l">
              <a:lnSpc>
                <a:spcPts val="3600"/>
              </a:lnSpc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Develop an AI-based system to recommend clothing items.</a:t>
            </a:r>
          </a:p>
          <a:p>
            <a:pPr algn="l">
              <a:lnSpc>
                <a:spcPts val="3600"/>
              </a:lnSpc>
            </a:pPr>
            <a:endParaRPr lang="en-US" sz="25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600"/>
              </a:lnSpc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Enhance user experience with personalized and visually appealing suggestions.</a:t>
            </a:r>
          </a:p>
          <a:p>
            <a:pPr algn="l">
              <a:lnSpc>
                <a:spcPts val="3600"/>
              </a:lnSpc>
            </a:pPr>
            <a:endParaRPr lang="en-US" sz="25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600"/>
              </a:lnSpc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Leverage data and AI to match user preferences with suitable products. 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92237" y="2915394"/>
            <a:ext cx="14350175" cy="881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AI Stylist: System Architecture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452913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User Interaction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188893"/>
            <a:ext cx="3556993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Input: User preferences, style goals, and visual queries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250508" y="452913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Image Processing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50508" y="5188893"/>
            <a:ext cx="3556993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Analyzing clothing images, extracting visual features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08777" y="4529137"/>
            <a:ext cx="3556993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Recommendation Engine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508777" y="5631805"/>
            <a:ext cx="3556993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Content-based and collaborative filtering algorithms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767047" y="452913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User Feedback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767047" y="5188893"/>
            <a:ext cx="3556992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Learning from user interactions and improving recommendations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3544044"/>
          </a:xfrm>
          <a:custGeom>
            <a:avLst/>
            <a:gdLst/>
            <a:ahLst/>
            <a:cxnLst/>
            <a:rect l="l" t="t" r="r" b="b"/>
            <a:pathLst>
              <a:path w="18288000" h="3544044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" r="-1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890638" y="4153309"/>
            <a:ext cx="12965776" cy="881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Dataset: Fashion Insights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9" y="5297237"/>
            <a:ext cx="12584062" cy="718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300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Dataset: millions of clothing images, tagged with attributes </a:t>
            </a:r>
          </a:p>
          <a:p>
            <a:pPr algn="l">
              <a:lnSpc>
                <a:spcPts val="3562"/>
              </a:lnSpc>
            </a:pPr>
            <a:r>
              <a:rPr lang="en-US" sz="300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such as brand, style, color, size, and price.</a:t>
            </a:r>
          </a:p>
          <a:p>
            <a:pPr algn="l">
              <a:lnSpc>
                <a:spcPts val="3562"/>
              </a:lnSpc>
            </a:pPr>
            <a:endParaRPr lang="en-US" sz="300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80477" y="6484004"/>
            <a:ext cx="13436232" cy="3195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2437" lvl="1" indent="-226219" algn="l">
              <a:lnSpc>
                <a:spcPts val="3600"/>
              </a:lnSpc>
              <a:buFont typeface="Arial"/>
              <a:buChar char="•"/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Purpose: Provides data to recommend clothing items.</a:t>
            </a:r>
          </a:p>
          <a:p>
            <a:pPr marL="452437" lvl="1" indent="-226219" algn="l">
              <a:lnSpc>
                <a:spcPts val="3600"/>
              </a:lnSpc>
            </a:pPr>
            <a:endParaRPr lang="en-US" sz="25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2437" lvl="1" indent="-226219" algn="l">
              <a:lnSpc>
                <a:spcPts val="3600"/>
              </a:lnSpc>
              <a:buFont typeface="Arial"/>
              <a:buChar char="•"/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Features:</a:t>
            </a:r>
          </a:p>
          <a:p>
            <a:pPr marL="452437" lvl="1" indent="-226219" algn="l">
              <a:lnSpc>
                <a:spcPts val="3600"/>
              </a:lnSpc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Product Details: Name, category, price, and brand.</a:t>
            </a:r>
          </a:p>
          <a:p>
            <a:pPr marL="452437" lvl="1" indent="-226219" algn="l">
              <a:lnSpc>
                <a:spcPts val="3600"/>
              </a:lnSpc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User Behavior: Ratings, reviews, and purchase history.</a:t>
            </a:r>
          </a:p>
          <a:p>
            <a:pPr marL="452437" lvl="1" indent="-226219" algn="l">
              <a:lnSpc>
                <a:spcPts val="3600"/>
              </a:lnSpc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Visuals: Images of clothing items.</a:t>
            </a:r>
          </a:p>
          <a:p>
            <a:pPr marL="452437" lvl="1" indent="-226219" algn="l">
              <a:lnSpc>
                <a:spcPts val="3600"/>
              </a:lnSpc>
            </a:pPr>
            <a:endParaRPr lang="en-US" sz="25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182737" y="1648717"/>
            <a:ext cx="10802254" cy="881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Content-Based Filtering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34489" y="3258697"/>
            <a:ext cx="9923071" cy="4580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Definition: Recommends items similar to what the user has liked or interacted with before.</a:t>
            </a:r>
          </a:p>
          <a:p>
            <a:pPr algn="l">
              <a:lnSpc>
                <a:spcPts val="3600"/>
              </a:lnSpc>
            </a:pPr>
            <a:endParaRPr lang="en-US" sz="25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600"/>
              </a:lnSpc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How It Works: Uses item features (e.g., style, color, material) to compute similarity between products.</a:t>
            </a:r>
          </a:p>
          <a:p>
            <a:pPr algn="l">
              <a:lnSpc>
                <a:spcPts val="3600"/>
              </a:lnSpc>
            </a:pPr>
            <a:endParaRPr lang="en-US" sz="25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600"/>
              </a:lnSpc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Tools/Techniques: TF-IDF, cosine similarity, embeddings.</a:t>
            </a:r>
          </a:p>
          <a:p>
            <a:pPr algn="l">
              <a:lnSpc>
                <a:spcPts val="3600"/>
              </a:lnSpc>
            </a:pPr>
            <a:endParaRPr lang="en-US" sz="25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600"/>
              </a:lnSpc>
            </a:pPr>
            <a:r>
              <a:rPr lang="en-US" sz="25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Example: If a user likes red dresses, similar red dresses are recommended. </a:t>
            </a: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7850237" y="1441697"/>
            <a:ext cx="13795354" cy="881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Collaborative Filtering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749540" y="2840564"/>
            <a:ext cx="10066020" cy="5078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endParaRPr dirty="0"/>
          </a:p>
          <a:p>
            <a:pPr marL="226218" lvl="1" algn="l">
              <a:lnSpc>
                <a:spcPts val="3600"/>
              </a:lnSpc>
            </a:pPr>
            <a:r>
              <a:rPr lang="en-US" sz="3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Recommends items based on user behavior or preferences.</a:t>
            </a:r>
          </a:p>
          <a:p>
            <a:pPr marL="452437" lvl="1" indent="-226219" algn="l">
              <a:lnSpc>
                <a:spcPts val="3600"/>
              </a:lnSpc>
            </a:pPr>
            <a:endParaRPr lang="en-US" sz="30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6218" lvl="1" algn="l">
              <a:lnSpc>
                <a:spcPts val="3600"/>
              </a:lnSpc>
            </a:pPr>
            <a:r>
              <a:rPr lang="en-US" sz="3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User-based: Suggests items liked by similar users.</a:t>
            </a:r>
          </a:p>
          <a:p>
            <a:pPr marL="452437" lvl="1" indent="-226219" algn="l">
              <a:lnSpc>
                <a:spcPts val="3600"/>
              </a:lnSpc>
            </a:pPr>
            <a:endParaRPr lang="en-US" sz="30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6218" lvl="1" algn="l">
              <a:lnSpc>
                <a:spcPts val="3600"/>
              </a:lnSpc>
            </a:pPr>
            <a:r>
              <a:rPr lang="en-US" sz="3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Item-based: Recommends items frequently liked together.</a:t>
            </a:r>
          </a:p>
          <a:p>
            <a:pPr marL="452437" lvl="1" indent="-226219" algn="l">
              <a:lnSpc>
                <a:spcPts val="3600"/>
              </a:lnSpc>
            </a:pPr>
            <a:endParaRPr lang="en-US" sz="30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6218" lvl="1" algn="l">
              <a:lnSpc>
                <a:spcPts val="3600"/>
              </a:lnSpc>
            </a:pPr>
            <a:r>
              <a:rPr lang="en-US" sz="3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Example: Suggests shoes to a user who bought jeans. </a:t>
            </a: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992236" y="1672237"/>
            <a:ext cx="9445526" cy="1810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Content vs. Collaborative Filtering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3875054"/>
            <a:ext cx="944552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Content-based</a:t>
            </a:r>
            <a:r>
              <a:rPr lang="en-US" sz="2000" dirty="0">
                <a:solidFill>
                  <a:srgbClr val="DCD7E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en-US" sz="2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filtering</a:t>
            </a:r>
            <a:r>
              <a:rPr lang="en-US" sz="2000" dirty="0">
                <a:solidFill>
                  <a:srgbClr val="DCD7E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en-US" sz="2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focuses on visual similarity, while collaborative filtering considers user preferences and interactions</a:t>
            </a:r>
            <a:r>
              <a:rPr lang="en-US" sz="2000" dirty="0">
                <a:solidFill>
                  <a:srgbClr val="DCD7E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.</a:t>
            </a:r>
          </a:p>
          <a:p>
            <a:pPr algn="l">
              <a:lnSpc>
                <a:spcPts val="3562"/>
              </a:lnSpc>
            </a:pPr>
            <a:endParaRPr lang="en-US" sz="2000" dirty="0">
              <a:solidFill>
                <a:srgbClr val="DCD7E5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92239" y="5062650"/>
            <a:ext cx="9627535" cy="305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Content-Based Filtering:</a:t>
            </a:r>
          </a:p>
          <a:p>
            <a:pPr algn="l">
              <a:lnSpc>
                <a:spcPts val="3562"/>
              </a:lnSpc>
            </a:pPr>
            <a:r>
              <a:rPr lang="en-US" sz="2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Recommends items based on their features (e.g., style, color, material). Suggests similar items to those a user has liked before.</a:t>
            </a:r>
          </a:p>
          <a:p>
            <a:pPr algn="l">
              <a:lnSpc>
                <a:spcPts val="3562"/>
              </a:lnSpc>
            </a:pPr>
            <a:endParaRPr lang="en-US" sz="200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562"/>
              </a:lnSpc>
            </a:pPr>
            <a:r>
              <a:rPr lang="en-US" sz="2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Collaborative Filtering:</a:t>
            </a:r>
          </a:p>
          <a:p>
            <a:pPr algn="l">
              <a:lnSpc>
                <a:spcPts val="3562"/>
              </a:lnSpc>
            </a:pPr>
            <a:r>
              <a:rPr lang="en-US" sz="200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Recommends items based on user behavior and preferences. Suggests items liked by other users with similar tastes.</a:t>
            </a: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4902"/>
              </a:srgbClr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68344" y="1098974"/>
            <a:ext cx="13972297" cy="881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Leveraging Pre-trained Models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010146" y="7291332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VGG16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010146" y="7910674"/>
            <a:ext cx="4972645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249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Fine-tuned to extract visual features from clothing images.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010146" y="5124450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dirty="0" err="1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DenseNet</a:t>
            </a:r>
            <a:endParaRPr lang="en-US" sz="2750" dirty="0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010146" y="5748986"/>
            <a:ext cx="4972645" cy="879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25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Fine-tuned</a:t>
            </a:r>
            <a:r>
              <a:rPr lang="en-US" sz="2250" dirty="0">
                <a:solidFill>
                  <a:srgbClr val="DCD7E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en-US" sz="225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to extract visual features from clothing images.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010146" y="251465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MobileNet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010146" y="3152720"/>
            <a:ext cx="4972645" cy="879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25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Fine-tuned</a:t>
            </a:r>
            <a:r>
              <a:rPr lang="en-US" sz="2250" dirty="0">
                <a:solidFill>
                  <a:srgbClr val="DCD7E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en-US" sz="2250" dirty="0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to extract visual features from clothing images.</a:t>
            </a:r>
          </a:p>
        </p:txBody>
      </p:sp>
      <p:sp>
        <p:nvSpPr>
          <p:cNvPr id="12" name="Freeform 12"/>
          <p:cNvSpPr/>
          <p:nvPr/>
        </p:nvSpPr>
        <p:spPr>
          <a:xfrm>
            <a:off x="1575401" y="2610298"/>
            <a:ext cx="7568599" cy="6150739"/>
          </a:xfrm>
          <a:custGeom>
            <a:avLst/>
            <a:gdLst/>
            <a:ahLst/>
            <a:cxnLst/>
            <a:rect l="l" t="t" r="r" b="b"/>
            <a:pathLst>
              <a:path w="7568599" h="6150739">
                <a:moveTo>
                  <a:pt x="0" y="0"/>
                </a:moveTo>
                <a:lnTo>
                  <a:pt x="7568599" y="0"/>
                </a:lnTo>
                <a:lnTo>
                  <a:pt x="7568599" y="6150738"/>
                </a:lnTo>
                <a:lnTo>
                  <a:pt x="0" y="61507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525" b="-11525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1617</TotalTime>
  <Words>590</Words>
  <Application>Microsoft Office PowerPoint</Application>
  <PresentationFormat>Custom</PresentationFormat>
  <Paragraphs>99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Montserrat</vt:lpstr>
      <vt:lpstr>Arial</vt:lpstr>
      <vt:lpstr>Calibri</vt:lpstr>
      <vt:lpstr>Heebo Light</vt:lpstr>
      <vt:lpstr>Montserrat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Akshay Chaudhari</dc:creator>
  <cp:lastModifiedBy>Akshay Chaudhari</cp:lastModifiedBy>
  <cp:revision>4</cp:revision>
  <dcterms:created xsi:type="dcterms:W3CDTF">2006-08-16T00:00:00Z</dcterms:created>
  <dcterms:modified xsi:type="dcterms:W3CDTF">2024-12-26T14:05:05Z</dcterms:modified>
  <dc:identifier>DAGZ6lWLXXE</dc:identifier>
</cp:coreProperties>
</file>

<file path=docProps/thumbnail.jpeg>
</file>